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21"/>
  </p:notesMasterIdLst>
  <p:sldIdLst>
    <p:sldId id="256" r:id="rId2"/>
    <p:sldId id="2465" r:id="rId3"/>
    <p:sldId id="2466" r:id="rId4"/>
    <p:sldId id="2467" r:id="rId5"/>
    <p:sldId id="2468" r:id="rId6"/>
    <p:sldId id="2473" r:id="rId7"/>
    <p:sldId id="2474" r:id="rId8"/>
    <p:sldId id="2475" r:id="rId9"/>
    <p:sldId id="2476" r:id="rId10"/>
    <p:sldId id="2479" r:id="rId11"/>
    <p:sldId id="2480" r:id="rId12"/>
    <p:sldId id="2481" r:id="rId13"/>
    <p:sldId id="2483" r:id="rId14"/>
    <p:sldId id="2482" r:id="rId15"/>
    <p:sldId id="2469" r:id="rId16"/>
    <p:sldId id="2471" r:id="rId17"/>
    <p:sldId id="2472" r:id="rId18"/>
    <p:sldId id="2477" r:id="rId19"/>
    <p:sldId id="247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9A5C"/>
    <a:srgbClr val="A53F52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5441" autoAdjust="0"/>
  </p:normalViewPr>
  <p:slideViewPr>
    <p:cSldViewPr snapToGrid="0">
      <p:cViewPr varScale="1">
        <p:scale>
          <a:sx n="86" d="100"/>
          <a:sy n="86" d="100"/>
        </p:scale>
        <p:origin x="1494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2.jpg>
</file>

<file path=ppt/media/image3.jpe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6E2044-5F20-4014-95E0-F0AF07512FE8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A566FD-ECC2-4399-BA76-23D5D6DD8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843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Iako se često predstavljaju ovakvim novčićima ili tokenima sa slike, kriptovalute ne postoje u fizičkom obliku, niti npr. 4 Bitcoina predstavlja nešto opipljivo u stvarnom svetu, što znači da spadaju u fiat valute, tj. valute bez pokrića.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Ali proći ćemo i kroz protokole pomoću kojih uređaji u distribuiranom sistemu razmenjuju poruke međusobno, jer je to veoma bitan deo funkcionisanja kriptovaluta i blockchaina generalno.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13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Glavno pitanje sada je zašto bi kriptovalute imale bilo kakvu vrednost onda, ako je ovo sve što one predstavljaju?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Šta mene sprečava da ubacim na primer milion novih novčića u sistem u okviru jedne transakcije i ko uopšte proverava da li ja imam dovoljno novčića kod sebe?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4187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Napraviću paralelu sa nečim što je lako za zamisliti iz stvarnog života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6406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8488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2646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768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5852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Npr. </a:t>
            </a:r>
            <a:r>
              <a:rPr lang="en-US" dirty="0" err="1"/>
              <a:t>kod</a:t>
            </a:r>
            <a:r>
              <a:rPr lang="en-US" dirty="0"/>
              <a:t> </a:t>
            </a:r>
            <a:r>
              <a:rPr lang="sr-Latn-RS" dirty="0"/>
              <a:t>baze podataka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Najbolji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sr-Latn-RS" dirty="0"/>
              <a:t>čin da dobijemo ulaz funkcije jeste da generišemo sve moguće ulaze i ubacujemo ih u heš funkciju dok ne dobijemo identičan izlaz početnom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Kriptografske heš funkcije su </a:t>
            </a:r>
            <a:r>
              <a:rPr lang="en-US" dirty="0"/>
              <a:t>n</a:t>
            </a:r>
            <a:r>
              <a:rPr lang="sr-Latn-RS" dirty="0"/>
              <a:t>a</a:t>
            </a:r>
            <a:r>
              <a:rPr lang="en-US" dirty="0" err="1"/>
              <a:t>ravno</a:t>
            </a:r>
            <a:r>
              <a:rPr lang="en-US" dirty="0"/>
              <a:t> </a:t>
            </a:r>
            <a:r>
              <a:rPr lang="en-US" dirty="0" err="1"/>
              <a:t>mnogo</a:t>
            </a:r>
            <a:r>
              <a:rPr lang="sr-Latn-RS" dirty="0"/>
              <a:t> kompleksn</a:t>
            </a:r>
            <a:r>
              <a:rPr lang="en-US" dirty="0" err="1"/>
              <a:t>ije</a:t>
            </a:r>
            <a:r>
              <a:rPr lang="sr-Latn-RS" dirty="0"/>
              <a:t> od ostatka pri deljenju, neke od kolega koje poznajem pišu cele diplomske radove samo na ovu temu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1602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Ovde možete da vidite kako one funkcionišu aplikaciji, dole su izlazi </a:t>
            </a:r>
            <a:r>
              <a:rPr lang="en-US" dirty="0" err="1"/>
              <a:t>poznatih</a:t>
            </a:r>
            <a:r>
              <a:rPr lang="en-US" dirty="0"/>
              <a:t> </a:t>
            </a:r>
            <a:r>
              <a:rPr lang="sr-Latn-RS" dirty="0"/>
              <a:t>heš funkcija za gornji unos. Izlazi su uvek iste veličine ispisane u heksadecimalnom brojevnom sistemu.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Vi koristite ove funkcije svaki dan na internetu, njima se enkriptuju, tj. šifriraju komunikacija između web browsera i servera kad ste na nekom web sajtu, ili npr. kad pokušavate da se ulogujete u neku aplikaciju, u bazi se ne čuvaju originalne šifre već se one prvo provuku kroz neku CHF i rezultat toga se zapravo čuva u bazi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Postoje</a:t>
            </a:r>
            <a:r>
              <a:rPr lang="en-US" dirty="0"/>
              <a:t> </a:t>
            </a:r>
            <a:r>
              <a:rPr lang="en-US" dirty="0" err="1"/>
              <a:t>razne</a:t>
            </a:r>
            <a:r>
              <a:rPr lang="en-US" dirty="0"/>
              <a:t> </a:t>
            </a:r>
            <a:r>
              <a:rPr lang="en-US" dirty="0" err="1"/>
              <a:t>kriptografske</a:t>
            </a:r>
            <a:r>
              <a:rPr lang="en-US" dirty="0"/>
              <a:t> he</a:t>
            </a:r>
            <a:r>
              <a:rPr lang="sr-Latn-RS" dirty="0"/>
              <a:t>š funkcije, na dalje u radu ćemo koristiti samo SHA256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751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Uglavnom</a:t>
            </a:r>
            <a:r>
              <a:rPr lang="en-US" dirty="0"/>
              <a:t> se </a:t>
            </a:r>
            <a:r>
              <a:rPr lang="en-US" dirty="0" err="1"/>
              <a:t>uzimaju</a:t>
            </a:r>
            <a:r>
              <a:rPr lang="en-US" dirty="0"/>
              <a:t> </a:t>
            </a:r>
            <a:r>
              <a:rPr lang="en-US" dirty="0" err="1"/>
              <a:t>sve</a:t>
            </a:r>
            <a:r>
              <a:rPr lang="en-US" dirty="0"/>
              <a:t> </a:t>
            </a:r>
            <a:r>
              <a:rPr lang="en-US" dirty="0" err="1"/>
              <a:t>nule</a:t>
            </a:r>
            <a:r>
              <a:rPr lang="en-US" dirty="0"/>
              <a:t> za </a:t>
            </a:r>
            <a:r>
              <a:rPr lang="en-US" dirty="0" err="1"/>
              <a:t>prev</a:t>
            </a:r>
            <a:r>
              <a:rPr lang="en-US" dirty="0"/>
              <a:t> hash genesis </a:t>
            </a:r>
            <a:r>
              <a:rPr lang="en-US" dirty="0" err="1"/>
              <a:t>bloka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Bitno</a:t>
            </a:r>
            <a:r>
              <a:rPr lang="en-US" dirty="0"/>
              <a:t> je da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broj</a:t>
            </a:r>
            <a:r>
              <a:rPr lang="en-US" dirty="0"/>
              <a:t> </a:t>
            </a:r>
            <a:r>
              <a:rPr lang="en-US" dirty="0" err="1"/>
              <a:t>bloka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vremenski</a:t>
            </a:r>
            <a:r>
              <a:rPr lang="en-US" dirty="0"/>
              <a:t> </a:t>
            </a:r>
            <a:r>
              <a:rPr lang="sr-Latn-RS" dirty="0"/>
              <a:t>žig rastuće vrednosti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8007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Sada imamo bazične provere unutar lanca, i potreban je trud da se podaci izmene.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Magični broj mora da se podudara sa svim drugim blokovima, ID mora da bude za jedan veći u narednom bloku i hash vrednosti moraju da se podudaraju.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Sve je to lepo, ali šta mi to možemo da čuvamo unutar ovih blokova?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6860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Čak i neka slika ili video zapis, u suštini apsolutno sve što može da se pretvori u neku tekstualnu ili binarnu reprezantaciju.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5309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Glavno pitanje sada je zašto bi kriptovalute imale bilo kakvu vrednost onda, ako je ovo sve što one predstavljaju?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Šta mene sprečava da ubacim na primer milion novih novčića u sistem u okviru jedne transakcije i ko uopšte proverava da li ja imam dovoljno novčića kod sebe?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7921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N je 5 u mojoj implementaciji, a 210,000 kod Bitcoin-a.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466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9497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633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639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98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86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99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150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41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581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96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21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41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D72D5-DE4A-455C-B0A4-678FDB8D627C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36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3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SISTEM ZA VIZUELNU REPREZENTACIJU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BLOCKCHAIN</a:t>
            </a:r>
            <a:r>
              <a:rPr lang="en-US" sz="4800" b="1" dirty="0">
                <a:solidFill>
                  <a:srgbClr val="FFFFFF"/>
                </a:solidFill>
              </a:rPr>
              <a:t> </a:t>
            </a:r>
            <a:r>
              <a:rPr lang="en-US" sz="4800" dirty="0">
                <a:solidFill>
                  <a:srgbClr val="FFFFFF"/>
                </a:solidFill>
              </a:rPr>
              <a:t>TEHNOLOGIJE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3EF4EE-3D3A-EFFF-5227-74DAAC44CD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68554"/>
            <a:ext cx="9144000" cy="46147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+mj-lt"/>
              </a:rPr>
              <a:t>KANDIDAT: D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IMITRIJE KNEŽEVIĆ 244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/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2017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54446BD-A633-68E8-96FD-462FED684C3C}"/>
              </a:ext>
            </a:extLst>
          </p:cNvPr>
          <p:cNvSpPr txBox="1">
            <a:spLocks/>
          </p:cNvSpPr>
          <p:nvPr/>
        </p:nvSpPr>
        <p:spPr>
          <a:xfrm>
            <a:off x="1524000" y="5145242"/>
            <a:ext cx="9144000" cy="4614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Latn-RS" dirty="0">
                <a:solidFill>
                  <a:srgbClr val="FFFFFF"/>
                </a:solidFill>
                <a:latin typeface="+mj-lt"/>
              </a:rPr>
              <a:t>MENTOR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: 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PROF DR ŽARKO STANISAVLJEVIĆ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3355B0B-803B-32E7-CAFF-00C6FAA45997}"/>
              </a:ext>
            </a:extLst>
          </p:cNvPr>
          <p:cNvSpPr txBox="1">
            <a:spLocks/>
          </p:cNvSpPr>
          <p:nvPr/>
        </p:nvSpPr>
        <p:spPr>
          <a:xfrm>
            <a:off x="3512343" y="5922140"/>
            <a:ext cx="5167313" cy="5187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16.5.2023.</a:t>
            </a:r>
          </a:p>
        </p:txBody>
      </p:sp>
    </p:spTree>
    <p:extLst>
      <p:ext uri="{BB962C8B-B14F-4D97-AF65-F5344CB8AC3E}">
        <p14:creationId xmlns:p14="http://schemas.microsoft.com/office/powerpoint/2010/main" val="2577988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SADRŽAJ BLOKA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5" y="1619631"/>
            <a:ext cx="56986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Sadržaj blok</a:t>
            </a:r>
            <a:r>
              <a:rPr lang="en-US" sz="2000" dirty="0">
                <a:latin typeface="Calibri" panose="020F0502020204030204"/>
              </a:rPr>
              <a:t>ova </a:t>
            </a:r>
            <a:r>
              <a:rPr lang="en-US" sz="2000" dirty="0" err="1">
                <a:latin typeface="Calibri" panose="020F0502020204030204"/>
              </a:rPr>
              <a:t>mogu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biti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bilo kak</a:t>
            </a:r>
            <a:r>
              <a:rPr lang="en-US" sz="2000" dirty="0">
                <a:latin typeface="Calibri" panose="020F0502020204030204"/>
              </a:rPr>
              <a:t>vi</a:t>
            </a:r>
            <a:r>
              <a:rPr lang="sr-Latn-RS" sz="2000" dirty="0">
                <a:latin typeface="Calibri" panose="020F0502020204030204"/>
              </a:rPr>
              <a:t> poda</a:t>
            </a:r>
            <a:r>
              <a:rPr lang="en-US" sz="2000" dirty="0">
                <a:latin typeface="Calibri" panose="020F0502020204030204"/>
              </a:rPr>
              <a:t>ci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Najčešći primer je digitalni javni ledger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Sadržaj svakog bloka u tom slučaju predstavlja deo digitalnog javnog ledgera, dok su svi drugi mehanizmi tu da bi obezbedili njegovu validnost i verodostojnost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EF12BF27-7726-50D3-6FA9-694DBB30A9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32978" y="4162433"/>
            <a:ext cx="11326044" cy="2261883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572890" y="1599148"/>
            <a:ext cx="5517510" cy="2472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Ledger je spisak transakcija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latin typeface="Calibri" panose="020F0502020204030204"/>
              </a:rPr>
              <a:t>Za transakciju su nam potrebni: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Naziva pošiljaoca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Naziva primaoca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Broj koji predstavlja svotu transakcije, tj. količinu novčića kriptovalute koja se prosleđuje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151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B320E15-CB50-BA96-D64D-41701DF60F81}"/>
              </a:ext>
            </a:extLst>
          </p:cNvPr>
          <p:cNvSpPr txBox="1"/>
          <p:nvPr/>
        </p:nvSpPr>
        <p:spPr>
          <a:xfrm>
            <a:off x="4354717" y="2263366"/>
            <a:ext cx="39805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IZMENITI</a:t>
            </a:r>
          </a:p>
        </p:txBody>
      </p:sp>
    </p:spTree>
    <p:extLst>
      <p:ext uri="{BB962C8B-B14F-4D97-AF65-F5344CB8AC3E}">
        <p14:creationId xmlns:p14="http://schemas.microsoft.com/office/powerpoint/2010/main" val="1517508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COINBASE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7" y="1881943"/>
            <a:ext cx="51111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Uvodi se posebna transakcija unutar svakog bloka zvana coinbase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Njen cilj jeste uvođenje novih novčića u s</a:t>
            </a:r>
            <a:r>
              <a:rPr lang="en-US" sz="2000" dirty="0" err="1">
                <a:latin typeface="Calibri" panose="020F0502020204030204"/>
              </a:rPr>
              <a:t>istem</a:t>
            </a:r>
            <a:r>
              <a:rPr lang="en-US" sz="2000" dirty="0">
                <a:latin typeface="Calibri" panose="020F0502020204030204"/>
              </a:rPr>
              <a:t> (genesis </a:t>
            </a:r>
            <a:r>
              <a:rPr lang="en-US" sz="2000" dirty="0" err="1">
                <a:latin typeface="Calibri" panose="020F0502020204030204"/>
              </a:rPr>
              <a:t>blok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ima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samo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ovu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transakciju</a:t>
            </a:r>
            <a:r>
              <a:rPr lang="en-US" sz="2000" dirty="0">
                <a:latin typeface="Calibri" panose="020F0502020204030204"/>
              </a:rPr>
              <a:t>)</a:t>
            </a:r>
            <a:endParaRPr lang="sr-Latn-R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Ona nema pošiljaoca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132003" y="1881943"/>
            <a:ext cx="55175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Smanjuje se </a:t>
            </a:r>
            <a:r>
              <a:rPr lang="en-US" sz="2000" dirty="0" err="1">
                <a:latin typeface="Calibri" panose="020F0502020204030204"/>
              </a:rPr>
              <a:t>duplo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na svakih N blokova</a:t>
            </a:r>
            <a:endParaRPr lang="en-U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Možemo izračunati ukupnu količinu novca koja će na kraju biti u sistemu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Videćemo kasnije kako se određuje ko je primalac te transakcije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6331B-D043-104C-744B-0037F53030FE}"/>
              </a:ext>
            </a:extLst>
          </p:cNvPr>
          <p:cNvSpPr txBox="1"/>
          <p:nvPr/>
        </p:nvSpPr>
        <p:spPr>
          <a:xfrm>
            <a:off x="432978" y="1329699"/>
            <a:ext cx="7833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Matematički ćemo ograničiti količinu novca unutar sistema!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6B4AEF-084A-8AF9-1440-B59980A1AADD}"/>
                  </a:ext>
                </a:extLst>
              </p:cNvPr>
              <p:cNvSpPr txBox="1"/>
              <p:nvPr/>
            </p:nvSpPr>
            <p:spPr>
              <a:xfrm>
                <a:off x="4219396" y="4085770"/>
                <a:ext cx="3753207" cy="2431371"/>
              </a:xfrm>
              <a:prstGeom prst="rect">
                <a:avLst/>
              </a:prstGeom>
              <a:noFill/>
              <a:ln w="19050">
                <a:gradFill flip="none" rotWithShape="1">
                  <a:gsLst>
                    <a:gs pos="0">
                      <a:srgbClr val="01023B"/>
                    </a:gs>
                    <a:gs pos="50000">
                      <a:srgbClr val="A53F52"/>
                    </a:gs>
                    <a:gs pos="100000">
                      <a:srgbClr val="EA9A5C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txBody>
              <a:bodyPr wrap="non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20£+</m:t>
                      </m:r>
                      <m:r>
                        <a:rPr lang="sr-Latn-RS" sz="2000" i="1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sr-Latn-RS" sz="2000" i="1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5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+…=</m:t>
                      </m:r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(1+ 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+ 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…)=</m:t>
                      </m:r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nary>
                        <m:naryPr>
                          <m:chr m:val="∑"/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sSup>
                            <m:s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0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</m:e>
                      </m:nary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000" i="1" smtClean="0">
                          <a:solidFill>
                            <a:srgbClr val="A53F5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200£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6B4AEF-084A-8AF9-1440-B59980A1AA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9396" y="4085770"/>
                <a:ext cx="3753207" cy="243137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19050">
                <a:gradFill flip="none" rotWithShape="1">
                  <a:gsLst>
                    <a:gs pos="0">
                      <a:srgbClr val="01023B"/>
                    </a:gs>
                    <a:gs pos="50000">
                      <a:srgbClr val="A53F52"/>
                    </a:gs>
                    <a:gs pos="100000">
                      <a:srgbClr val="EA9A5C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323440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PRAĆENJE </a:t>
            </a:r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TRANSAKCIJA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490008"/>
            <a:ext cx="5111182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Veliki problem je praćenje transakcije, jer nije isplativo za svaku transakciju vraćati se unazad kroz čitav lanac radi provere da li korisnik ima dovoljno novčića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Očigledno je potreban dodatni mehanizam koji će proveravati da li korisnici uopšte mogu da pošalju transakciju bez da </a:t>
            </a:r>
            <a:r>
              <a:rPr lang="en-US" sz="2000" dirty="0">
                <a:latin typeface="Calibri" panose="020F0502020204030204"/>
              </a:rPr>
              <a:t>“</a:t>
            </a:r>
            <a:r>
              <a:rPr lang="sr-Latn-RS" sz="2000" dirty="0">
                <a:latin typeface="Calibri" panose="020F0502020204030204"/>
              </a:rPr>
              <a:t>odu u minus</a:t>
            </a:r>
            <a:r>
              <a:rPr lang="en-US" sz="2000" dirty="0">
                <a:latin typeface="Calibri" panose="020F0502020204030204"/>
              </a:rPr>
              <a:t>”</a:t>
            </a:r>
            <a:endParaRPr lang="sr-Latn-R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Uvode se dodatna polja unutar svake od transakcija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(U nekim stvarnim sistemima i cele dodatne strukture podataka pored blockchaina)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095999" y="1490008"/>
            <a:ext cx="5517510" cy="2041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200"/>
              </a:spcAft>
            </a:pPr>
            <a:r>
              <a:rPr lang="sr-Latn-RS" sz="2000" dirty="0">
                <a:latin typeface="Calibri" panose="020F0502020204030204"/>
              </a:rPr>
              <a:t>Uvodi se referenca na blokove unazad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latin typeface="Calibri" panose="020F0502020204030204"/>
              </a:rPr>
              <a:t>+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latin typeface="Calibri" panose="020F0502020204030204"/>
              </a:rPr>
              <a:t>Svaka transakcija se deli na dve:</a:t>
            </a:r>
          </a:p>
          <a:p>
            <a:pPr marL="457200" indent="-457200">
              <a:spcAft>
                <a:spcPts val="200"/>
              </a:spcAft>
              <a:buAutoNum type="arabicParenR"/>
            </a:pPr>
            <a:r>
              <a:rPr lang="sr-Latn-RS" sz="2000" dirty="0">
                <a:latin typeface="Calibri" panose="020F0502020204030204"/>
              </a:rPr>
              <a:t>Stvarna – ista kao i do sada</a:t>
            </a:r>
          </a:p>
          <a:p>
            <a:pPr marL="457200" indent="-457200">
              <a:spcAft>
                <a:spcPts val="200"/>
              </a:spcAft>
              <a:buAutoNum type="arabicParenR"/>
            </a:pPr>
            <a:r>
              <a:rPr lang="sr-Latn-RS" sz="2000" dirty="0">
                <a:latin typeface="Calibri" panose="020F0502020204030204"/>
              </a:rPr>
              <a:t>Lažna – povrat nepotrošenih novčića samome sebi</a:t>
            </a:r>
          </a:p>
        </p:txBody>
      </p:sp>
    </p:spTree>
    <p:extLst>
      <p:ext uri="{BB962C8B-B14F-4D97-AF65-F5344CB8AC3E}">
        <p14:creationId xmlns:p14="http://schemas.microsoft.com/office/powerpoint/2010/main" val="9138225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B320E15-CB50-BA96-D64D-41701DF60F81}"/>
              </a:ext>
            </a:extLst>
          </p:cNvPr>
          <p:cNvSpPr txBox="1"/>
          <p:nvPr/>
        </p:nvSpPr>
        <p:spPr>
          <a:xfrm>
            <a:off x="4354717" y="2263366"/>
            <a:ext cx="39805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IZMENITI</a:t>
            </a:r>
          </a:p>
        </p:txBody>
      </p:sp>
    </p:spTree>
    <p:extLst>
      <p:ext uri="{BB962C8B-B14F-4D97-AF65-F5344CB8AC3E}">
        <p14:creationId xmlns:p14="http://schemas.microsoft.com/office/powerpoint/2010/main" val="38695543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662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JAVNI LEDGER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51" r="20251"/>
          <a:stretch/>
        </p:blipFill>
        <p:spPr>
          <a:xfrm>
            <a:off x="6762395" y="19050"/>
            <a:ext cx="5411747" cy="6819900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5DF6AD-1F2A-2D19-06DD-0574B790B665}"/>
              </a:ext>
            </a:extLst>
          </p:cNvPr>
          <p:cNvSpPr txBox="1"/>
          <p:nvPr/>
        </p:nvSpPr>
        <p:spPr>
          <a:xfrm>
            <a:off x="542486" y="1606698"/>
            <a:ext cx="6095706" cy="4657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Zamislimo da prijatelji svaki dan idu zajedno u grad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Komplikovano im je da se svaki put raskusuravaju međusobno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Zato odluče da zapisuju ko kome koliko duguje, i da tek na kraju svakog meseca vrate jedni drugima novac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Primer:</a:t>
            </a: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Andrej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duguje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Luki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20£</a:t>
            </a:r>
          </a:p>
          <a:p>
            <a:pPr>
              <a:spcAft>
                <a:spcPts val="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Sofija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duguje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Andreju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30£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Luka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duguje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Sofiji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10£</a:t>
            </a:r>
          </a:p>
          <a:p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---------------------------------------</a:t>
            </a:r>
          </a:p>
          <a:p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Andrej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dobija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10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£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Luka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dobija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10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£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Sofija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daje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20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£</a:t>
            </a:r>
          </a:p>
        </p:txBody>
      </p:sp>
    </p:spTree>
    <p:extLst>
      <p:ext uri="{BB962C8B-B14F-4D97-AF65-F5344CB8AC3E}">
        <p14:creationId xmlns:p14="http://schemas.microsoft.com/office/powerpoint/2010/main" val="1743718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662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JAVNI LEDGER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7739" y="2186336"/>
            <a:ext cx="12108725" cy="347018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5DF6AD-1F2A-2D19-06DD-0574B790B665}"/>
              </a:ext>
            </a:extLst>
          </p:cNvPr>
          <p:cNvSpPr txBox="1"/>
          <p:nvPr/>
        </p:nvSpPr>
        <p:spPr>
          <a:xfrm>
            <a:off x="542486" y="1606698"/>
            <a:ext cx="11355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Digitalni i javni 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umesto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u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svesku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zapisuju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na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nekom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web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sajtu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koji je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javno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dostupa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62F9DD-0854-E492-6CDE-44A00005F474}"/>
              </a:ext>
            </a:extLst>
          </p:cNvPr>
          <p:cNvSpPr txBox="1"/>
          <p:nvPr/>
        </p:nvSpPr>
        <p:spPr>
          <a:xfrm>
            <a:off x="0" y="5878646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Šta sprečava Andr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e</a:t>
            </a: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ja da doda transakciju: Luka šalje Andreju 100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£ ?</a:t>
            </a:r>
            <a:endParaRPr lang="sr-Latn-RS" sz="2400" dirty="0">
              <a:solidFill>
                <a:srgbClr val="A53F52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88446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</a:t>
            </a:r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POTPISI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803437"/>
            <a:ext cx="609570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Bezbedniji od stvarnih potpisa zahvaljujući matematici i kriptografiji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Svaki entitet koji želi da ima svoj digitalni potpis poseduje privatni i javni ključ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Javni ključ se generiše na osnovu privatnog, tako da nije moguće dobiti unazad privatni na osnovu javnog ključa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Ideja slična heširanju, ali se ne koriste heš funkcije već prosti brojevi i teorija brojeva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Veoma često se koristi na internetu za komunikaciju između servera i klijenta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Zakonski dozvoljeni algoritmi: RSA, DSA, </a:t>
            </a:r>
            <a:r>
              <a:rPr lang="sr-Latn-RS" sz="2000" dirty="0">
                <a:solidFill>
                  <a:srgbClr val="EA9A5C"/>
                </a:solidFill>
                <a:latin typeface="Calibri" panose="020F0502020204030204"/>
              </a:rPr>
              <a:t>ECDSA</a:t>
            </a: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EBFBAC32-9653-E8FA-1A53-B14CE4023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045" r="29045"/>
          <a:stretch/>
        </p:blipFill>
        <p:spPr>
          <a:xfrm>
            <a:off x="6067510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5749F5-B05F-80DD-6783-2D1E0FAFFE71}"/>
              </a:ext>
            </a:extLst>
          </p:cNvPr>
          <p:cNvSpPr txBox="1"/>
          <p:nvPr/>
        </p:nvSpPr>
        <p:spPr>
          <a:xfrm>
            <a:off x="28490" y="1297168"/>
            <a:ext cx="71305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Luka će potpisati svaku svoju transakciju!</a:t>
            </a:r>
          </a:p>
        </p:txBody>
      </p:sp>
    </p:spTree>
    <p:extLst>
      <p:ext uri="{BB962C8B-B14F-4D97-AF65-F5344CB8AC3E}">
        <p14:creationId xmlns:p14="http://schemas.microsoft.com/office/powerpoint/2010/main" val="11448743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POTPISI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EBFBAC32-9653-E8FA-1A53-B14CE4023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7" b="2407"/>
          <a:stretch/>
        </p:blipFill>
        <p:spPr>
          <a:xfrm>
            <a:off x="6096000" y="19050"/>
            <a:ext cx="606751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EC540B-AB05-A6E7-475D-1E37A22FC83E}"/>
              </a:ext>
            </a:extLst>
          </p:cNvPr>
          <p:cNvSpPr txBox="1"/>
          <p:nvPr/>
        </p:nvSpPr>
        <p:spPr>
          <a:xfrm>
            <a:off x="542485" y="1606698"/>
            <a:ext cx="652738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Ukoliko primalac poseduje javni ključ pošiljaoca i enkriptovanu poruku on može zagarantovano potvrditi da je: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1) Poruka validna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2) Poslata od strane originalnog pošiljaoca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Takođe je moguće sprečiti bilo koga osim primaoca da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pročita poslatu poruku tako što će se ona dodatno enkriptovati primaočevim javnim ključem, ali to ovde nije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potrebno jer želimo da bilo ko može da proveri da je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transakcija u bloku validna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180149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EBFBAC32-9653-E8FA-1A53-B14CE4023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7" b="2407"/>
          <a:stretch/>
        </p:blipFill>
        <p:spPr>
          <a:xfrm>
            <a:off x="6096000" y="19050"/>
            <a:ext cx="606751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EC540B-AB05-A6E7-475D-1E37A22FC83E}"/>
              </a:ext>
            </a:extLst>
          </p:cNvPr>
          <p:cNvSpPr txBox="1"/>
          <p:nvPr/>
        </p:nvSpPr>
        <p:spPr>
          <a:xfrm>
            <a:off x="542485" y="1606698"/>
            <a:ext cx="6527388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A)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Alisa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šalje Bobu poruku </a:t>
            </a:r>
            <a:r>
              <a:rPr lang="en-US" sz="2000" i="1" dirty="0">
                <a:solidFill>
                  <a:sysClr val="windowText" lastClr="000000"/>
                </a:solidFill>
                <a:latin typeface="Calibri" panose="020F0502020204030204"/>
              </a:rPr>
              <a:t>MSG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: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1) Dogovore se pre slanja oko parametara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i="1" dirty="0">
                <a:solidFill>
                  <a:sysClr val="windowText" lastClr="000000"/>
                </a:solidFill>
                <a:latin typeface="Calibri" panose="020F0502020204030204"/>
              </a:rPr>
              <a:t>C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jednačina krive i polje nad kojim je definisana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i="1" dirty="0">
                <a:solidFill>
                  <a:sysClr val="windowText" lastClr="000000"/>
                </a:solidFill>
                <a:latin typeface="Calibri" panose="020F0502020204030204"/>
              </a:rPr>
              <a:t>G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/>
              <a:t>baznu</a:t>
            </a:r>
            <a:r>
              <a:rPr lang="en-US" sz="2000" dirty="0"/>
              <a:t> </a:t>
            </a:r>
            <a:r>
              <a:rPr lang="en-US" sz="2000" dirty="0" err="1"/>
              <a:t>tačku</a:t>
            </a:r>
            <a:r>
              <a:rPr lang="en-US" sz="2000" dirty="0"/>
              <a:t> </a:t>
            </a:r>
            <a:r>
              <a:rPr lang="en-US" sz="2000" dirty="0" err="1"/>
              <a:t>krive</a:t>
            </a:r>
            <a:r>
              <a:rPr lang="en-US" sz="2000" dirty="0"/>
              <a:t> </a:t>
            </a:r>
            <a:r>
              <a:rPr lang="sr-Latn-RS" sz="2000" i="1" dirty="0"/>
              <a:t>C</a:t>
            </a:r>
            <a:r>
              <a:rPr lang="sr-Latn-RS" sz="2000" dirty="0"/>
              <a:t> </a:t>
            </a:r>
            <a:r>
              <a:rPr lang="en-US" sz="2000" dirty="0"/>
              <a:t>u </a:t>
            </a:r>
            <a:r>
              <a:rPr lang="en-US" sz="2000" dirty="0" err="1"/>
              <a:t>okviru</a:t>
            </a:r>
            <a:r>
              <a:rPr lang="en-US" sz="2000" dirty="0"/>
              <a:t> </a:t>
            </a:r>
            <a:r>
              <a:rPr lang="en-US" sz="2000" dirty="0" err="1"/>
              <a:t>grupe</a:t>
            </a:r>
            <a:r>
              <a:rPr lang="en-US" sz="2000" dirty="0"/>
              <a:t> </a:t>
            </a:r>
            <a:r>
              <a:rPr lang="en-US" sz="2000" dirty="0" err="1"/>
              <a:t>reda</a:t>
            </a:r>
            <a:r>
              <a:rPr lang="en-US" sz="2000" dirty="0"/>
              <a:t> </a:t>
            </a:r>
            <a:r>
              <a:rPr lang="en-US" sz="2000" dirty="0" err="1"/>
              <a:t>nekog</a:t>
            </a:r>
            <a:br>
              <a:rPr lang="en-US" sz="2000" dirty="0"/>
            </a:br>
            <a:r>
              <a:rPr lang="en-US" sz="2000" dirty="0" err="1"/>
              <a:t>prostog</a:t>
            </a:r>
            <a:r>
              <a:rPr lang="en-US" sz="2000" dirty="0"/>
              <a:t> </a:t>
            </a:r>
            <a:r>
              <a:rPr lang="en-US" sz="2000" dirty="0" err="1"/>
              <a:t>broj</a:t>
            </a:r>
            <a:r>
              <a:rPr lang="sr-Latn-RS" sz="2000" dirty="0"/>
              <a:t>a</a:t>
            </a:r>
            <a:br>
              <a:rPr lang="en-US" sz="2000" dirty="0"/>
            </a:br>
            <a:r>
              <a:rPr lang="en-US" sz="2000" i="1" dirty="0"/>
              <a:t>n</a:t>
            </a:r>
            <a:r>
              <a:rPr lang="en-US" sz="2000" dirty="0"/>
              <a:t> = </a:t>
            </a:r>
            <a:r>
              <a:rPr lang="en-US" sz="2000" dirty="0" err="1"/>
              <a:t>multiplikativni</a:t>
            </a:r>
            <a:r>
              <a:rPr lang="en-US" sz="2000" dirty="0"/>
              <a:t> red </a:t>
            </a:r>
            <a:r>
              <a:rPr lang="sr-Latn-RS" sz="2000" dirty="0"/>
              <a:t>tačke </a:t>
            </a:r>
            <a:r>
              <a:rPr lang="sr-Latn-RS" sz="2000" i="1" dirty="0"/>
              <a:t>G</a:t>
            </a:r>
            <a:r>
              <a:rPr lang="sr-Latn-RS" sz="2000" dirty="0"/>
              <a:t> koje mora biti prost broj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79083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0543DD5-7D78-897E-5457-A3D8531C2E7E}"/>
              </a:ext>
            </a:extLst>
          </p:cNvPr>
          <p:cNvSpPr txBox="1">
            <a:spLocks/>
          </p:cNvSpPr>
          <p:nvPr/>
        </p:nvSpPr>
        <p:spPr>
          <a:xfrm>
            <a:off x="6506844" y="642928"/>
            <a:ext cx="4797426" cy="1435947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None/>
              <a:defRPr sz="54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all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Agenda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10A84C93-D42E-1970-56C6-DFE482DCCED1}"/>
              </a:ext>
            </a:extLst>
          </p:cNvPr>
          <p:cNvSpPr txBox="1">
            <a:spLocks/>
          </p:cNvSpPr>
          <p:nvPr/>
        </p:nvSpPr>
        <p:spPr>
          <a:xfrm>
            <a:off x="6506844" y="2071775"/>
            <a:ext cx="4846320" cy="37988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ŠTA JE </a:t>
            </a: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BLOCKCHAIN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KAKO RADI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PROBLEMI KOJE REŠAVA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INTERAKTIVNI PRIMERI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PREDNOSTI I MANE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KRATKA ISTORIJA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ZAKLJUČAK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0477C37A-2604-D712-0F49-28F7105A1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12" r="26912"/>
          <a:stretch/>
        </p:blipFill>
        <p:spPr>
          <a:xfrm>
            <a:off x="19048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</p:spTree>
    <p:extLst>
      <p:ext uri="{BB962C8B-B14F-4D97-AF65-F5344CB8AC3E}">
        <p14:creationId xmlns:p14="http://schemas.microsoft.com/office/powerpoint/2010/main" val="235445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</p:spPr>
        <p:txBody>
          <a:bodyPr>
            <a:normAutofit/>
          </a:bodyPr>
          <a:lstStyle/>
          <a:p>
            <a:r>
              <a:rPr lang="sr-Latn-RS" sz="4800" dirty="0">
                <a:solidFill>
                  <a:srgbClr val="FFFFFF"/>
                </a:solidFill>
              </a:rPr>
              <a:t>ŠTA JE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BLOCKCHAIN</a:t>
            </a:r>
            <a:endParaRPr lang="en-US" sz="4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9704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79091BA-3026-8A8D-3C2E-34D148F3565B}"/>
              </a:ext>
            </a:extLst>
          </p:cNvPr>
          <p:cNvSpPr txBox="1"/>
          <p:nvPr/>
        </p:nvSpPr>
        <p:spPr>
          <a:xfrm>
            <a:off x="542486" y="1606698"/>
            <a:ext cx="576159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Sastoji se od blokova podataka koji su povezani zajedno u lanac (block+chain)</a:t>
            </a: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Fo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us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rada će biti na najširu primenu –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kriptovalute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Kriptovalute su implementirane u distribuiranim sistemima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pomo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ću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javnih digitalnih ledgera</a:t>
            </a:r>
          </a:p>
          <a:p>
            <a:pPr>
              <a:spcAft>
                <a:spcPts val="1200"/>
              </a:spcAft>
            </a:pP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Distribuirani sistem </a:t>
            </a:r>
            <a:r>
              <a:rPr kumimoji="0" lang="en-U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</a:t>
            </a: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komponente sistema se nalaze na različitim uređajima koji međusobno komuniciraju kroz mrežu</a:t>
            </a:r>
          </a:p>
          <a:p>
            <a:pPr>
              <a:spcAft>
                <a:spcPts val="1200"/>
              </a:spcAft>
            </a:pP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Digitalni ledger </a:t>
            </a:r>
            <a:r>
              <a:rPr kumimoji="0" lang="en-U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</a:t>
            </a: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fajl koji sadrži račune i transakcije</a:t>
            </a:r>
            <a:endParaRPr kumimoji="0" lang="en-US" sz="20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Pod blockchainom se u glavnom podrazumeva struktura podataka koja sadrži digitalni ledger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ŠTA JE </a:t>
            </a:r>
            <a:r>
              <a:rPr kumimoji="0" lang="en-U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BLOCKCHAIN</a:t>
            </a:r>
          </a:p>
          <a:p>
            <a:endParaRPr lang="en-US" dirty="0"/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6" r="20196"/>
          <a:stretch/>
        </p:blipFill>
        <p:spPr>
          <a:xfrm>
            <a:off x="6067510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</p:spTree>
    <p:extLst>
      <p:ext uri="{BB962C8B-B14F-4D97-AF65-F5344CB8AC3E}">
        <p14:creationId xmlns:p14="http://schemas.microsoft.com/office/powerpoint/2010/main" val="2205985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</p:spPr>
        <p:txBody>
          <a:bodyPr>
            <a:normAutofit/>
          </a:bodyPr>
          <a:lstStyle/>
          <a:p>
            <a:r>
              <a:rPr lang="sr-Latn-RS" sz="4800" dirty="0">
                <a:solidFill>
                  <a:srgbClr val="FFFFFF"/>
                </a:solidFill>
              </a:rPr>
              <a:t>KAKO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BLOCKCHAIN</a:t>
            </a:r>
            <a:r>
              <a:rPr lang="sr-Latn-R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 </a:t>
            </a:r>
            <a:r>
              <a:rPr lang="sr-Latn-RS" sz="4800" dirty="0">
                <a:effectLst/>
              </a:rPr>
              <a:t>RADI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510848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692961" y="744924"/>
            <a:ext cx="5662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KRIPTOGRAFSKE HEŠ FUNKCIJE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5DF6AD-1F2A-2D19-06DD-0574B790B665}"/>
              </a:ext>
            </a:extLst>
          </p:cNvPr>
          <p:cNvSpPr txBox="1"/>
          <p:nvPr/>
        </p:nvSpPr>
        <p:spPr>
          <a:xfrm>
            <a:off x="5692961" y="1877485"/>
            <a:ext cx="6038122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funkcija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funkcija koja mapira podatke u izlaz fiksne dužine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Isti ulaz u funkciju uvek daje isti izlaz koji se naziva heš vrednost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Koriste se u glavnom za brzo pronalaženje podataka u računarstvu</a:t>
            </a:r>
          </a:p>
          <a:p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Primer: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ostatak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deljenju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H(x)=x%7</a:t>
            </a: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Ako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je H(x)=6,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onda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x=6,13,20,27,…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Kriptografske heš funkcije (CHF)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specijalne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funkcije za koje se ne može izračunati ulaz na osnovu dobijenog izlaza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Veoma široka primena u kriptografiji</a:t>
            </a:r>
          </a:p>
        </p:txBody>
      </p:sp>
      <p:pic>
        <p:nvPicPr>
          <p:cNvPr id="3" name="Picture Placeholder 7">
            <a:extLst>
              <a:ext uri="{FF2B5EF4-FFF2-40B4-BE49-F238E27FC236}">
                <a16:creationId xmlns:a16="http://schemas.microsoft.com/office/drawing/2014/main" id="{CE5CEA80-EE95-66E0-32C6-35F57440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02" r="25202"/>
          <a:stretch/>
        </p:blipFill>
        <p:spPr>
          <a:xfrm>
            <a:off x="18696" y="19050"/>
            <a:ext cx="4932446" cy="6819900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025EC0-3366-8353-50B7-8A89B51C9C90}"/>
              </a:ext>
            </a:extLst>
          </p:cNvPr>
          <p:cNvSpPr txBox="1"/>
          <p:nvPr/>
        </p:nvSpPr>
        <p:spPr>
          <a:xfrm>
            <a:off x="4951142" y="1329699"/>
            <a:ext cx="7222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Kako su blokovi povezani?</a:t>
            </a:r>
          </a:p>
        </p:txBody>
      </p:sp>
    </p:spTree>
    <p:extLst>
      <p:ext uri="{BB962C8B-B14F-4D97-AF65-F5344CB8AC3E}">
        <p14:creationId xmlns:p14="http://schemas.microsoft.com/office/powerpoint/2010/main" val="660626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3096314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6203797" y="760312"/>
            <a:ext cx="5662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KREIRANJE LANCA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5DF6AD-1F2A-2D19-06DD-0574B790B665}"/>
              </a:ext>
            </a:extLst>
          </p:cNvPr>
          <p:cNvSpPr txBox="1"/>
          <p:nvPr/>
        </p:nvSpPr>
        <p:spPr>
          <a:xfrm>
            <a:off x="6203797" y="1557983"/>
            <a:ext cx="566257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Blokovi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podataka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ulan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čavaju jedan za drugim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preko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kriptografskih heš funkcija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vrednost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izlazu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jednog bloka je jedan od ulaznih podataka sledećeg bloka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(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hash)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Prvi blok (genesis blok) može da ima proizvoljnu heš vrednost prethodnog bloka</a:t>
            </a:r>
          </a:p>
          <a:p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Većina lanaca takođe ima i:</a:t>
            </a:r>
          </a:p>
          <a:p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Magični broj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jedinstveni broj koji identifikuje lanac</a:t>
            </a:r>
          </a:p>
          <a:p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Broj bloka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blokovi su numerisani od 1 do N</a:t>
            </a:r>
          </a:p>
          <a:p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/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ILI</a:t>
            </a:r>
          </a:p>
          <a:p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Vremenski žig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blokovi su označeni tačnim vremenom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kada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dodati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u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lanac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E4040AF-80E3-343C-EFF4-19BF7A8B96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1" t="-7891" r="906" b="-5922"/>
          <a:stretch/>
        </p:blipFill>
        <p:spPr>
          <a:xfrm>
            <a:off x="19048" y="19900"/>
            <a:ext cx="5969157" cy="6817391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t="100000" r="100000"/>
              </a:path>
              <a:tileRect l="-100000" b="-100000"/>
            </a:gra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DC2150E-7844-277E-7DBB-7BFB63FB8F9A}"/>
              </a:ext>
            </a:extLst>
          </p:cNvPr>
          <p:cNvSpPr/>
          <p:nvPr/>
        </p:nvSpPr>
        <p:spPr>
          <a:xfrm>
            <a:off x="4159405" y="936702"/>
            <a:ext cx="1572322" cy="1048215"/>
          </a:xfrm>
          <a:prstGeom prst="rect">
            <a:avLst/>
          </a:prstGeom>
          <a:solidFill>
            <a:srgbClr val="EA9A5C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9EA1C0-C414-1EF2-DD94-F646C14BF630}"/>
              </a:ext>
            </a:extLst>
          </p:cNvPr>
          <p:cNvSpPr/>
          <p:nvPr/>
        </p:nvSpPr>
        <p:spPr>
          <a:xfrm>
            <a:off x="4159405" y="5163014"/>
            <a:ext cx="1572322" cy="524107"/>
          </a:xfrm>
          <a:prstGeom prst="rect">
            <a:avLst/>
          </a:prstGeom>
          <a:solidFill>
            <a:srgbClr val="EA9A5C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265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B320E15-CB50-BA96-D64D-41701DF60F81}"/>
              </a:ext>
            </a:extLst>
          </p:cNvPr>
          <p:cNvSpPr txBox="1"/>
          <p:nvPr/>
        </p:nvSpPr>
        <p:spPr>
          <a:xfrm>
            <a:off x="4354717" y="2263366"/>
            <a:ext cx="39805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IZMENITI</a:t>
            </a:r>
          </a:p>
        </p:txBody>
      </p:sp>
    </p:spTree>
    <p:extLst>
      <p:ext uri="{BB962C8B-B14F-4D97-AF65-F5344CB8AC3E}">
        <p14:creationId xmlns:p14="http://schemas.microsoft.com/office/powerpoint/2010/main" val="4071655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1452</TotalTime>
  <Words>1391</Words>
  <Application>Microsoft Office PowerPoint</Application>
  <PresentationFormat>Widescreen</PresentationFormat>
  <Paragraphs>138</Paragraphs>
  <Slides>19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Office Theme</vt:lpstr>
      <vt:lpstr>SISTEM ZA VIZUELNU REPREZENTACIJU BLOCKCHAIN TEHNOLOGIJE</vt:lpstr>
      <vt:lpstr>PowerPoint Presentation</vt:lpstr>
      <vt:lpstr>ŠTA JE BLOCKCHAIN</vt:lpstr>
      <vt:lpstr>PowerPoint Presentation</vt:lpstr>
      <vt:lpstr>KAKO BLOCKCHAIN RADI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FOR VISUAL REPRESENTATION OF BLOCKCHAIN TECHNOLOGY</dc:title>
  <dc:creator>Dimitrije Knezevic</dc:creator>
  <cp:lastModifiedBy>Dimitrije Knezevic</cp:lastModifiedBy>
  <cp:revision>20</cp:revision>
  <dcterms:created xsi:type="dcterms:W3CDTF">2023-03-04T15:09:55Z</dcterms:created>
  <dcterms:modified xsi:type="dcterms:W3CDTF">2023-04-11T17:06:40Z</dcterms:modified>
</cp:coreProperties>
</file>

<file path=docProps/thumbnail.jpeg>
</file>